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44429d61b_2_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g3a44429d61b_2_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https://docs.google.com/presentation/d/1G7yJBLLTr_bTczoZLZlO1hZa1qCqbeGj_VhjGwzP38Y/edit?usp=sharing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66;g3a44429d61b_2_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44429d61b_2_10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3a44429d61b_2_10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3a44429d61b_2_10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44429d61b_2_1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g3a44429d61b_2_1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3a44429d61b_2_1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44429d61b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44429d61b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a44429d61b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44429d61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44429d61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a44429d61b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44429d61b_2_127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a44429d61b_2_127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44429d61b_0_2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a44429d61b_0_2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44429d61b_2_1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g3a44429d61b_2_1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g3a44429d61b_2_1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44429d61b_2_14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g3a44429d61b_2_14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g3a44429d61b_2_14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44429d61b_2_155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a44429d61b_2_155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44429d61b_2_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g3a44429d61b_2_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g3a44429d61b_2_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44429d61b_2_32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a44429d61b_2_32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44429d61b_2_3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g3a44429d61b_2_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g3a44429d61b_2_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44429d61b_3_7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a44429d61b_3_7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44429d61b_3_1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a44429d61b_3_1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44429d61b_2_5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g3a44429d61b_2_5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g3a44429d61b_2_5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44429d61b_2_7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g3a44429d61b_2_7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a44429d61b_2_7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44429d61b_2_9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3a44429d61b_2_9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3a44429d61b_2_9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hyperlink" Target="https://docs.google.com/presentation/d/1G7yJBLLTr_bTczoZLZlO1hZa1qCqbeGj_VhjGwzP38Y/edit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o4qTTcGvR3M" TargetMode="External"/><Relationship Id="rId4" Type="http://schemas.openxmlformats.org/officeDocument/2006/relationships/image" Target="../media/image3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8.jp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utube.com/shorts/sYJoMZlB8rY" TargetMode="External"/><Relationship Id="rId4" Type="http://schemas.openxmlformats.org/officeDocument/2006/relationships/hyperlink" Target="http://www.youtube.com/watch?v=sYJoMZlB8rY" TargetMode="External"/><Relationship Id="rId5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jutUx57Y3_I" TargetMode="External"/><Relationship Id="rId4" Type="http://schemas.openxmlformats.org/officeDocument/2006/relationships/hyperlink" Target="https://www.youtube.com/watch?v=jutUx57Y3_I" TargetMode="External"/><Relationship Id="rId5" Type="http://schemas.openxmlformats.org/officeDocument/2006/relationships/hyperlink" Target="http://www.youtube.com/watch?v=jutUx57Y3_I" TargetMode="External"/><Relationship Id="rId6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/>
          <p:nvPr/>
        </p:nvSpPr>
        <p:spPr>
          <a:xfrm>
            <a:off x="952024" y="1207602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밥친구 곰돌이 — 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4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부모의 설득 부담을 줄이고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아이의 자발적 식사를 유도하는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혁신적 육아보조장난감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5"/>
          <p:cNvSpPr/>
          <p:nvPr/>
        </p:nvSpPr>
        <p:spPr>
          <a:xfrm>
            <a:off x="1004292" y="4861633"/>
            <a:ext cx="4299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대화형 행동 강화로 부모-아이 갈등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완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미디어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의존도 감소 목표</a:t>
            </a:r>
            <a:endParaRPr/>
          </a:p>
        </p:txBody>
      </p:sp>
      <p:pic>
        <p:nvPicPr>
          <p:cNvPr id="70" name="Google Shape;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199" y="32766"/>
            <a:ext cx="7268589" cy="820217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5"/>
          <p:cNvSpPr/>
          <p:nvPr/>
        </p:nvSpPr>
        <p:spPr>
          <a:xfrm>
            <a:off x="1004309" y="6541521"/>
            <a:ext cx="22032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3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발표팀 소니소니손</a:t>
            </a:r>
            <a:endParaRPr sz="4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5"/>
          <p:cNvSpPr txBox="1"/>
          <p:nvPr/>
        </p:nvSpPr>
        <p:spPr>
          <a:xfrm>
            <a:off x="55300" y="7680825"/>
            <a:ext cx="1192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https://docs.google.com/presentation/d/1G7yJBLLTr_bTczoZLZlO1hZa1qCqbeGj_VhjGwzP38Y/edit?usp=sharing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/>
          <p:nvPr/>
        </p:nvSpPr>
        <p:spPr>
          <a:xfrm>
            <a:off x="6324064" y="451803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핵심 구성품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4"/>
          <p:cNvSpPr/>
          <p:nvPr/>
        </p:nvSpPr>
        <p:spPr>
          <a:xfrm>
            <a:off x="6324124" y="330350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하드웨어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4"/>
          <p:cNvSpPr/>
          <p:nvPr/>
        </p:nvSpPr>
        <p:spPr>
          <a:xfrm>
            <a:off x="6324124" y="3894773"/>
            <a:ext cx="34423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서보모터 2개 (양팔 동작)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324124" y="4361498"/>
            <a:ext cx="34423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입 터치센서 (한입 확인)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6324124" y="4828223"/>
            <a:ext cx="34423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LCD/OLED (진행바 표시)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6324124" y="5294948"/>
            <a:ext cx="34423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네오픽셀 링 (조명 효과)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6324124" y="5761673"/>
            <a:ext cx="34423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부저/스피커 (칭찬 보이스)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4"/>
          <p:cNvSpPr/>
          <p:nvPr/>
        </p:nvSpPr>
        <p:spPr>
          <a:xfrm>
            <a:off x="10357961" y="330350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소프트웨어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10357961" y="3894773"/>
            <a:ext cx="34423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아두이노 MCU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10357961" y="4361498"/>
            <a:ext cx="34423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블루투스 모듈 (앱 연동)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10357961" y="4828223"/>
            <a:ext cx="34423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5V 전원 어댑터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10357961" y="5294948"/>
            <a:ext cx="34423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안전 퓨즈/절연 처리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6324125" y="1395125"/>
            <a:ext cx="8045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90909"/>
                </a:solidFill>
              </a:rPr>
              <a:t>포인트!</a:t>
            </a:r>
            <a:endParaRPr sz="1800">
              <a:solidFill>
                <a:srgbClr val="09090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90909"/>
                </a:solidFill>
              </a:rPr>
              <a:t>우리 아이 미래를 위한 </a:t>
            </a:r>
            <a:r>
              <a:rPr b="1" lang="en-US" sz="3200">
                <a:solidFill>
                  <a:srgbClr val="090909"/>
                </a:solidFill>
                <a:latin typeface="Arial"/>
                <a:ea typeface="Arial"/>
                <a:cs typeface="Arial"/>
                <a:sym typeface="Arial"/>
              </a:rPr>
              <a:t>업사이클링 실천</a:t>
            </a:r>
            <a:r>
              <a:rPr b="1" lang="en-US" sz="3200">
                <a:solidFill>
                  <a:srgbClr val="090909"/>
                </a:solidFill>
              </a:rPr>
              <a:t> 버전</a:t>
            </a:r>
            <a:endParaRPr b="1" sz="3200">
              <a:solidFill>
                <a:srgbClr val="09090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90909"/>
                </a:solidFill>
              </a:rPr>
              <a:t>종이 박스 활용한 </a:t>
            </a:r>
            <a:r>
              <a:rPr b="1" lang="en-US" sz="1800">
                <a:solidFill>
                  <a:srgbClr val="090909"/>
                </a:solidFill>
              </a:rPr>
              <a:t>곰돌이 하우징</a:t>
            </a:r>
            <a:endParaRPr b="1" sz="3200">
              <a:solidFill>
                <a:srgbClr val="09090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/>
          <p:nvPr/>
        </p:nvSpPr>
        <p:spPr>
          <a:xfrm>
            <a:off x="1006101" y="387558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하드웨어 구성 및 결선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791" y="1224596"/>
            <a:ext cx="10152009" cy="348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9067" y="2747879"/>
            <a:ext cx="9067800" cy="550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/>
        </p:nvSpPr>
        <p:spPr>
          <a:xfrm>
            <a:off x="434850" y="517650"/>
            <a:ext cx="887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시제품 사진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950" y="1538800"/>
            <a:ext cx="2923999" cy="38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400" y="1538800"/>
            <a:ext cx="3390973" cy="452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50" y="1538800"/>
            <a:ext cx="3390973" cy="452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1600" y="4439375"/>
            <a:ext cx="5053624" cy="379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/>
        </p:nvSpPr>
        <p:spPr>
          <a:xfrm>
            <a:off x="434850" y="517650"/>
            <a:ext cx="887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시연 영상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434850" y="7524550"/>
            <a:ext cx="52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https://youtube.com/shorts/o4qTTcGvR3M?feature=share</a:t>
            </a:r>
            <a:endParaRPr/>
          </a:p>
        </p:txBody>
      </p:sp>
      <p:pic>
        <p:nvPicPr>
          <p:cNvPr descr="ICT 메이커톤 시연 영상" id="215" name="Google Shape;215;p37" title="ICT 메이커톤 시연 영상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50" y="1575425"/>
            <a:ext cx="10576222" cy="59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1006100" y="387551"/>
            <a:ext cx="74520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/>
              <a:t>핵심 코드 및 파일 구성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8"/>
          <p:cNvSpPr txBox="1"/>
          <p:nvPr/>
        </p:nvSpPr>
        <p:spPr>
          <a:xfrm>
            <a:off x="1097419" y="1334980"/>
            <a:ext cx="811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깃허브 주소(공개) : https://github.com/freshmea/ict_makerton_2025.git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425" y="1704280"/>
            <a:ext cx="5601981" cy="622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281" y="1704280"/>
            <a:ext cx="7494013" cy="62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/>
          <p:nvPr/>
        </p:nvSpPr>
        <p:spPr>
          <a:xfrm>
            <a:off x="1006100" y="387551"/>
            <a:ext cx="74520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/>
              <a:t>코드 구성 실수 회고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8751"/>
            <a:ext cx="8930959" cy="68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 txBox="1"/>
          <p:nvPr/>
        </p:nvSpPr>
        <p:spPr>
          <a:xfrm>
            <a:off x="9361900" y="733500"/>
            <a:ext cx="49038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서보가 360R과 180 이 있었는데, 처음에 360R 을 써서 왜 안되는지 고민함.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화면 갱신 주기가 너무 빨라서 화면이 흐리게 보임 -&gt; 변수 변경을 확인한 다음에만 업데이트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터치 센서가 high 가 디폴트이고 low 가 되었을 때가 반응 한것을 거꾸로 생각해서 디버깅이 오래걸림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양쪽 서보가 동시에 일정하게 움직이게 만드는게 어려웠음.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-&gt; 중간 경로를 계속 양쪽으로 업데이트 하는 코드로 수정</a:t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/>
          <p:nvPr/>
        </p:nvSpPr>
        <p:spPr>
          <a:xfrm>
            <a:off x="837724" y="1507808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 기능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7" name="Google Shape;23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2690574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/>
          <p:nvPr/>
        </p:nvSpPr>
        <p:spPr>
          <a:xfrm>
            <a:off x="837724" y="358818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목표 설정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0"/>
          <p:cNvSpPr/>
          <p:nvPr/>
        </p:nvSpPr>
        <p:spPr>
          <a:xfrm>
            <a:off x="837725" y="4083725"/>
            <a:ext cx="416607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5~12입 범위에서 목표 입 수 설정 가능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0"/>
          <p:cNvSpPr/>
          <p:nvPr/>
        </p:nvSpPr>
        <p:spPr>
          <a:xfrm>
            <a:off x="837724" y="616267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생동감 있는 조명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0"/>
          <p:cNvSpPr/>
          <p:nvPr/>
        </p:nvSpPr>
        <p:spPr>
          <a:xfrm>
            <a:off x="837724" y="6658212"/>
            <a:ext cx="496147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아이 눈에 즐거운 원색의 네오픽셀 브레스 효과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0"/>
          <p:cNvSpPr/>
          <p:nvPr/>
        </p:nvSpPr>
        <p:spPr>
          <a:xfrm>
            <a:off x="837725" y="483950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게임 기능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0"/>
          <p:cNvSpPr/>
          <p:nvPr/>
        </p:nvSpPr>
        <p:spPr>
          <a:xfrm>
            <a:off x="837726" y="5335045"/>
            <a:ext cx="416607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en-US" sz="1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게임을 진행하듯 밥을 먹일 수 있음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6022" y="1653005"/>
            <a:ext cx="6826111" cy="605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2" y="0"/>
            <a:ext cx="14598595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/>
          <p:nvPr/>
        </p:nvSpPr>
        <p:spPr>
          <a:xfrm>
            <a:off x="981657" y="652675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96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향후 계획: 기능추가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1143000" y="2243667"/>
            <a:ext cx="11383244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 기능 추가: wifi 모듈이 있는 보드로 변경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카메라 추가: ESP32-cam 보드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스피커 및 I2S 모듈 : 음성 출력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n8n 서버를 활용한 인공지능 기능 추가: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카메라 및 현재 상황에 맞추어서 다양한 멘트 및 음성 제공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1553"/>
            <a:ext cx="14630400" cy="754649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/>
        </p:nvSpPr>
        <p:spPr>
          <a:xfrm>
            <a:off x="6039375" y="6523350"/>
            <a:ext cx="82122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★스피커 추가 시 엄마아빠 목소리, 유명 캐릭터 목소리 등 활용해 보상 멘트 가능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★업사이클링 버전 뿐 아니라 아이의 애착인형에 부착시키는 키트 버전도 검토</a:t>
            </a:r>
            <a:endParaRPr sz="1900"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925" y="5308250"/>
            <a:ext cx="2579800" cy="25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63" y="-2767054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78121"/>
            <a:ext cx="16083466" cy="71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6"/>
          <p:cNvSpPr/>
          <p:nvPr/>
        </p:nvSpPr>
        <p:spPr>
          <a:xfrm>
            <a:off x="6459296" y="446053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8406" y="2215814"/>
            <a:ext cx="1401138" cy="180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67804" y="2215814"/>
            <a:ext cx="1578137" cy="175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7751" y="2215814"/>
            <a:ext cx="1766394" cy="177574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6"/>
          <p:cNvSpPr txBox="1"/>
          <p:nvPr/>
        </p:nvSpPr>
        <p:spPr>
          <a:xfrm>
            <a:off x="7887024" y="6408750"/>
            <a:ext cx="709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GitHub: https://github.com/freshmea/ict_makerton_2025.git</a:t>
            </a:r>
            <a:endParaRPr sz="21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117" y="1625514"/>
            <a:ext cx="11289794" cy="620143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7"/>
          <p:cNvSpPr/>
          <p:nvPr/>
        </p:nvSpPr>
        <p:spPr>
          <a:xfrm>
            <a:off x="1298900" y="620981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배경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8"/>
          <p:cNvSpPr/>
          <p:nvPr/>
        </p:nvSpPr>
        <p:spPr>
          <a:xfrm>
            <a:off x="837724" y="1450181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육아의 현실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8"/>
          <p:cNvSpPr/>
          <p:nvPr/>
        </p:nvSpPr>
        <p:spPr>
          <a:xfrm>
            <a:off x="1196697" y="2782372"/>
            <a:ext cx="7109579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"세 살 딸 소니, 밥 먹이기가 너무 힘들어요 ㅠ</a:t>
            </a:r>
            <a:r>
              <a:rPr lang="en-US" sz="1850">
                <a:solidFill>
                  <a:srgbClr val="272525"/>
                </a:solidFill>
              </a:rPr>
              <a:t>ㅠ</a:t>
            </a: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8"/>
          <p:cNvSpPr/>
          <p:nvPr/>
        </p:nvSpPr>
        <p:spPr>
          <a:xfrm>
            <a:off x="837724" y="2513171"/>
            <a:ext cx="30480" cy="921425"/>
          </a:xfrm>
          <a:prstGeom prst="rect">
            <a:avLst/>
          </a:prstGeom>
          <a:solidFill>
            <a:srgbClr val="BE49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8"/>
          <p:cNvSpPr/>
          <p:nvPr/>
        </p:nvSpPr>
        <p:spPr>
          <a:xfrm>
            <a:off x="837724" y="3703796"/>
            <a:ext cx="3614618" cy="1418153"/>
          </a:xfrm>
          <a:prstGeom prst="roundRect">
            <a:avLst>
              <a:gd fmla="val 7090" name="adj"/>
            </a:avLst>
          </a:prstGeom>
          <a:solidFill>
            <a:srgbClr val="FFFFFF">
              <a:alpha val="94901"/>
            </a:srgbClr>
          </a:solidFill>
          <a:ln cap="flat" cmpd="sng" w="3047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8"/>
          <p:cNvSpPr/>
          <p:nvPr/>
        </p:nvSpPr>
        <p:spPr>
          <a:xfrm>
            <a:off x="1107519" y="397359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밥 먹기 거부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8"/>
          <p:cNvSpPr/>
          <p:nvPr/>
        </p:nvSpPr>
        <p:spPr>
          <a:xfrm>
            <a:off x="1107519" y="4469130"/>
            <a:ext cx="307502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식사가 재미없어서 안 먹으려 함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8"/>
          <p:cNvSpPr/>
          <p:nvPr/>
        </p:nvSpPr>
        <p:spPr>
          <a:xfrm>
            <a:off x="4691658" y="3703796"/>
            <a:ext cx="3614618" cy="1418153"/>
          </a:xfrm>
          <a:prstGeom prst="roundRect">
            <a:avLst>
              <a:gd fmla="val 7090" name="adj"/>
            </a:avLst>
          </a:prstGeom>
          <a:solidFill>
            <a:srgbClr val="FFFFFF">
              <a:alpha val="94901"/>
            </a:srgbClr>
          </a:solidFill>
          <a:ln cap="flat" cmpd="sng" w="3047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8"/>
          <p:cNvSpPr/>
          <p:nvPr/>
        </p:nvSpPr>
        <p:spPr>
          <a:xfrm>
            <a:off x="4961453" y="397359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끝없는 협상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/>
          <p:nvPr/>
        </p:nvSpPr>
        <p:spPr>
          <a:xfrm>
            <a:off x="4961453" y="4469130"/>
            <a:ext cx="307502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"이거 먹으면 다음 장 읽어줄게"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8"/>
          <p:cNvSpPr/>
          <p:nvPr/>
        </p:nvSpPr>
        <p:spPr>
          <a:xfrm>
            <a:off x="837724" y="5361265"/>
            <a:ext cx="7468553" cy="1418153"/>
          </a:xfrm>
          <a:prstGeom prst="roundRect">
            <a:avLst>
              <a:gd fmla="val 7090" name="adj"/>
            </a:avLst>
          </a:prstGeom>
          <a:solidFill>
            <a:srgbClr val="FFFFFF">
              <a:alpha val="94901"/>
            </a:srgbClr>
          </a:solidFill>
          <a:ln cap="flat" cmpd="sng" w="3047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8"/>
          <p:cNvSpPr/>
          <p:nvPr/>
        </p:nvSpPr>
        <p:spPr>
          <a:xfrm>
            <a:off x="1107519" y="563106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훈육의 어려움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>
            <a:off x="1107519" y="6126599"/>
            <a:ext cx="692896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식탁 위 머리싸움의 연속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/>
          <p:nvPr/>
        </p:nvSpPr>
        <p:spPr>
          <a:xfrm>
            <a:off x="1298900" y="620975"/>
            <a:ext cx="8983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[영상자료1]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이럴때 어떻게 ?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8251953" y="620975"/>
            <a:ext cx="6220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비위를 맞춰야 먹는 아이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비위를 맞추어야 먹는 딸" id="115" name="Google Shape;115;p29" title="비위를 맞추어야 먹는 딸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225" y="1813800"/>
            <a:ext cx="10981150" cy="61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/>
          <p:nvPr/>
        </p:nvSpPr>
        <p:spPr>
          <a:xfrm>
            <a:off x="1298900" y="620975"/>
            <a:ext cx="8983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[영상자료2] </a:t>
            </a: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이럴때 어떻게 ?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0"/>
          <p:cNvSpPr txBox="1"/>
          <p:nvPr/>
        </p:nvSpPr>
        <p:spPr>
          <a:xfrm>
            <a:off x="8251950" y="620975"/>
            <a:ext cx="681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일상 중에도 </a:t>
            </a: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밥을 잘 먹는 </a:t>
            </a: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것이 주제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밥을 잘 먹겠다는 약속" id="122" name="Google Shape;122;p30" title="밥을 잘 먹겠다는 약속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8900" y="1683425"/>
            <a:ext cx="10590525" cy="59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/>
          <p:nvPr/>
        </p:nvSpPr>
        <p:spPr>
          <a:xfrm>
            <a:off x="837724" y="1368981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해결방법의 한계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9" name="Google Shape;12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266" y="2551750"/>
            <a:ext cx="1049988" cy="1260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1"/>
          <p:cNvSpPr/>
          <p:nvPr/>
        </p:nvSpPr>
        <p:spPr>
          <a:xfrm>
            <a:off x="1887731" y="2742488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유튜브 보여주기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/>
          <p:nvPr/>
        </p:nvSpPr>
        <p:spPr>
          <a:xfrm>
            <a:off x="1887731" y="3238026"/>
            <a:ext cx="36528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쉽지만 미디어 의존도 증가 우려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2" name="Google Shape;13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5314" y="2551750"/>
            <a:ext cx="1049988" cy="1260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1"/>
          <p:cNvSpPr/>
          <p:nvPr/>
        </p:nvSpPr>
        <p:spPr>
          <a:xfrm>
            <a:off x="6659756" y="2742452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배고플 때까지 굶기기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1"/>
          <p:cNvSpPr/>
          <p:nvPr/>
        </p:nvSpPr>
        <p:spPr>
          <a:xfrm>
            <a:off x="6659757" y="3237990"/>
            <a:ext cx="33648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정석이지만 부모 마음이 힘듦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5" name="Google Shape;13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17035" y="2551751"/>
            <a:ext cx="1049988" cy="1260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1"/>
          <p:cNvSpPr/>
          <p:nvPr/>
        </p:nvSpPr>
        <p:spPr>
          <a:xfrm>
            <a:off x="11265456" y="2830590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메이커의 해결책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1"/>
          <p:cNvSpPr/>
          <p:nvPr/>
        </p:nvSpPr>
        <p:spPr>
          <a:xfrm>
            <a:off x="11265456" y="3326128"/>
            <a:ext cx="33648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흥미로운 식사 훈육 도구 개발!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717" y="4626225"/>
            <a:ext cx="4272675" cy="24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525" y="4626227"/>
            <a:ext cx="4080924" cy="24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1"/>
          <p:cNvPicPr preferRelativeResize="0"/>
          <p:nvPr/>
        </p:nvPicPr>
        <p:blipFill rotWithShape="1">
          <a:blip r:embed="rId8">
            <a:alphaModFix/>
          </a:blip>
          <a:srcRect b="33899" l="0" r="0" t="7155"/>
          <a:stretch/>
        </p:blipFill>
        <p:spPr>
          <a:xfrm>
            <a:off x="10051575" y="4607344"/>
            <a:ext cx="4080925" cy="2449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/>
          <p:nvPr/>
        </p:nvSpPr>
        <p:spPr>
          <a:xfrm>
            <a:off x="631388" y="286649"/>
            <a:ext cx="5550218" cy="693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lang="en-US" sz="4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밥친구 곰돌이란?</a:t>
            </a:r>
            <a:endParaRPr sz="4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631388" y="1334161"/>
            <a:ext cx="12979241" cy="377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화면 의존 없이 아이의 자발적 식사를 유도하고, 부모의 반복 설득 부담을 줄이는 </a:t>
            </a:r>
            <a:r>
              <a:rPr lang="en-US" sz="1850">
                <a:solidFill>
                  <a:srgbClr val="BE49DF"/>
                </a:solidFill>
                <a:latin typeface="Arial"/>
                <a:ea typeface="Arial"/>
                <a:cs typeface="Arial"/>
                <a:sym typeface="Arial"/>
              </a:rPr>
              <a:t>대화형 행동강화 디바이스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2"/>
          <p:cNvSpPr/>
          <p:nvPr/>
        </p:nvSpPr>
        <p:spPr>
          <a:xfrm>
            <a:off x="631388" y="1976741"/>
            <a:ext cx="4169093" cy="2296001"/>
          </a:xfrm>
          <a:prstGeom prst="roundRect">
            <a:avLst>
              <a:gd fmla="val 4315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2"/>
          <p:cNvSpPr/>
          <p:nvPr/>
        </p:nvSpPr>
        <p:spPr>
          <a:xfrm>
            <a:off x="874871" y="2220224"/>
            <a:ext cx="707588" cy="707588"/>
          </a:xfrm>
          <a:prstGeom prst="roundRect">
            <a:avLst>
              <a:gd fmla="val 12921482" name="adj"/>
            </a:avLst>
          </a:prstGeom>
          <a:solidFill>
            <a:srgbClr val="BE49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0" name="Google Shape;1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419" y="2414772"/>
            <a:ext cx="318373" cy="318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/>
          <p:nvPr/>
        </p:nvSpPr>
        <p:spPr>
          <a:xfrm>
            <a:off x="874871" y="3163676"/>
            <a:ext cx="2775109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Arial"/>
              <a:buNone/>
            </a:pPr>
            <a:r>
              <a:rPr lang="en-US" sz="21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즉시 보상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2"/>
          <p:cNvSpPr/>
          <p:nvPr/>
        </p:nvSpPr>
        <p:spPr>
          <a:xfrm>
            <a:off x="874871" y="3651951"/>
            <a:ext cx="3682127" cy="377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한 입 = 작은 보상 체감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/>
          <p:nvPr/>
        </p:nvSpPr>
        <p:spPr>
          <a:xfrm>
            <a:off x="5036344" y="1976741"/>
            <a:ext cx="4169212" cy="2296001"/>
          </a:xfrm>
          <a:prstGeom prst="roundRect">
            <a:avLst>
              <a:gd fmla="val 4315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2"/>
          <p:cNvSpPr/>
          <p:nvPr/>
        </p:nvSpPr>
        <p:spPr>
          <a:xfrm>
            <a:off x="5279827" y="2220224"/>
            <a:ext cx="707588" cy="707588"/>
          </a:xfrm>
          <a:prstGeom prst="roundRect">
            <a:avLst>
              <a:gd fmla="val 12921482" name="adj"/>
            </a:avLst>
          </a:prstGeom>
          <a:solidFill>
            <a:srgbClr val="BE49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5" name="Google Shape;15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4375" y="2414772"/>
            <a:ext cx="318373" cy="318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2"/>
          <p:cNvSpPr/>
          <p:nvPr/>
        </p:nvSpPr>
        <p:spPr>
          <a:xfrm>
            <a:off x="5279827" y="3163676"/>
            <a:ext cx="2775109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Arial"/>
              <a:buNone/>
            </a:pPr>
            <a:r>
              <a:rPr lang="en-US" sz="21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동작 피드백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2"/>
          <p:cNvSpPr/>
          <p:nvPr/>
        </p:nvSpPr>
        <p:spPr>
          <a:xfrm>
            <a:off x="5279827" y="3651951"/>
            <a:ext cx="3682246" cy="377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팔 흔들기, 표정 변화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2"/>
          <p:cNvSpPr/>
          <p:nvPr/>
        </p:nvSpPr>
        <p:spPr>
          <a:xfrm>
            <a:off x="9441418" y="1976741"/>
            <a:ext cx="4169212" cy="2296001"/>
          </a:xfrm>
          <a:prstGeom prst="roundRect">
            <a:avLst>
              <a:gd fmla="val 4315" name="adj"/>
            </a:avLst>
          </a:prstGeom>
          <a:solidFill>
            <a:srgbClr val="F0D4F7"/>
          </a:solidFill>
          <a:ln cap="flat" cmpd="sng" w="9525">
            <a:solidFill>
              <a:srgbClr val="D6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2"/>
          <p:cNvSpPr/>
          <p:nvPr/>
        </p:nvSpPr>
        <p:spPr>
          <a:xfrm>
            <a:off x="9684901" y="2220224"/>
            <a:ext cx="707588" cy="707588"/>
          </a:xfrm>
          <a:prstGeom prst="roundRect">
            <a:avLst>
              <a:gd fmla="val 12921482" name="adj"/>
            </a:avLst>
          </a:prstGeom>
          <a:solidFill>
            <a:srgbClr val="BE49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0" name="Google Shape;16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79449" y="2414772"/>
            <a:ext cx="318373" cy="318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/>
          <p:nvPr/>
        </p:nvSpPr>
        <p:spPr>
          <a:xfrm>
            <a:off x="9684901" y="3163676"/>
            <a:ext cx="2775109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Arial"/>
              <a:buNone/>
            </a:pPr>
            <a:r>
              <a:rPr lang="en-US" sz="21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시각적 진행률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/>
          <p:nvPr/>
        </p:nvSpPr>
        <p:spPr>
          <a:xfrm>
            <a:off x="9684901" y="3651951"/>
            <a:ext cx="3682246" cy="377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LCD 진행바와 칭찬 문구</a:t>
            </a:r>
            <a:endParaRPr sz="1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388" y="4338067"/>
            <a:ext cx="7423548" cy="334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54936" y="4338067"/>
            <a:ext cx="6459171" cy="295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398"/>
            <a:ext cx="14630400" cy="8008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